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6" autoAdjust="0"/>
    <p:restoredTop sz="94660"/>
  </p:normalViewPr>
  <p:slideViewPr>
    <p:cSldViewPr snapToGrid="0">
      <p:cViewPr varScale="1">
        <p:scale>
          <a:sx n="81" d="100"/>
          <a:sy n="81" d="100"/>
        </p:scale>
        <p:origin x="60" y="11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gif>
</file>

<file path=ppt/media/image11.gif>
</file>

<file path=ppt/media/image12.gif>
</file>

<file path=ppt/media/image13.gif>
</file>

<file path=ppt/media/image14.png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697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750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722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94644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795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3764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6315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9261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506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06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65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91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28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514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434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6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6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44ECD82-926C-419A-BB35-968B6C67E7A0}" type="datetimeFigureOut">
              <a:rPr lang="en-US" smtClean="0"/>
              <a:t>18-Jan-22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81F2D-17F8-45D8-83C1-23E9EAE77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10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FB519-4ACE-41FA-9567-81E8716F11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Избранные вопросы астрофизики и задача </a:t>
            </a:r>
            <a:r>
              <a:rPr lang="en-US" dirty="0"/>
              <a:t>N </a:t>
            </a:r>
            <a:r>
              <a:rPr lang="ru-RU" dirty="0"/>
              <a:t>тел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1FE6B1-8FFE-462A-A4E0-C23D2A4FC0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66825" y="5659437"/>
            <a:ext cx="9144000" cy="1655762"/>
          </a:xfrm>
        </p:spPr>
        <p:txBody>
          <a:bodyPr/>
          <a:lstStyle/>
          <a:p>
            <a:r>
              <a:rPr lang="en-US" dirty="0"/>
              <a:t>www.timattt.su</a:t>
            </a:r>
          </a:p>
        </p:txBody>
      </p:sp>
    </p:spTree>
    <p:extLst>
      <p:ext uri="{BB962C8B-B14F-4D97-AF65-F5344CB8AC3E}">
        <p14:creationId xmlns:p14="http://schemas.microsoft.com/office/powerpoint/2010/main" val="3149681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C6BD15-C1D0-4528-B9A2-F55FEF933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rgbClr val="EBEBEB"/>
                </a:solidFill>
              </a:rPr>
              <a:t>Эффект Оберта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73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5" name="Freeform: Shape 74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122" name="Picture 2" descr="oe1">
            <a:extLst>
              <a:ext uri="{FF2B5EF4-FFF2-40B4-BE49-F238E27FC236}">
                <a16:creationId xmlns:a16="http://schemas.microsoft.com/office/drawing/2014/main" id="{6F8E8E1D-2C42-41BE-8350-6F1C6D7CE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63381" y="1224117"/>
            <a:ext cx="5879688" cy="440976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D0C2D-C2A8-4867-9F6F-F08B9FF03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1700" dirty="0">
                <a:solidFill>
                  <a:srgbClr val="EBEBEB"/>
                </a:solidFill>
              </a:rPr>
              <a:t>ракетный двигатель, движущийся с высокой скоростью, совершает больше полезной работы, чем такой же двигатель, движущийся медленно. т.к. работа силы – это</a:t>
            </a:r>
            <a:r>
              <a:rPr lang="en-US" sz="1700" dirty="0">
                <a:solidFill>
                  <a:srgbClr val="EBEBEB"/>
                </a:solidFill>
              </a:rPr>
              <a:t>:</a:t>
            </a:r>
            <a:endParaRPr lang="ru-RU" sz="1700" dirty="0">
              <a:solidFill>
                <a:srgbClr val="EBEBEB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ru-RU" sz="1700" dirty="0">
                <a:solidFill>
                  <a:srgbClr val="EBEBEB"/>
                </a:solidFill>
              </a:rPr>
              <a:t>   </a:t>
            </a:r>
            <a:r>
              <a:rPr lang="en-US" sz="1700" dirty="0" err="1">
                <a:solidFill>
                  <a:srgbClr val="EBEBEB"/>
                </a:solidFill>
              </a:rPr>
              <a:t>dA</a:t>
            </a:r>
            <a:r>
              <a:rPr lang="en-US" sz="1700" dirty="0">
                <a:solidFill>
                  <a:srgbClr val="EBEBEB"/>
                </a:solidFill>
              </a:rPr>
              <a:t> = F * </a:t>
            </a:r>
            <a:r>
              <a:rPr lang="en-US" sz="1700" dirty="0" err="1">
                <a:solidFill>
                  <a:srgbClr val="EBEBEB"/>
                </a:solidFill>
              </a:rPr>
              <a:t>dr</a:t>
            </a:r>
            <a:r>
              <a:rPr lang="en-US" sz="1700" dirty="0">
                <a:solidFill>
                  <a:srgbClr val="EBEBEB"/>
                </a:solidFill>
              </a:rPr>
              <a:t> = F * </a:t>
            </a:r>
            <a:r>
              <a:rPr lang="en-US" sz="1700" dirty="0" err="1">
                <a:solidFill>
                  <a:srgbClr val="EBEBEB"/>
                </a:solidFill>
              </a:rPr>
              <a:t>dr</a:t>
            </a:r>
            <a:r>
              <a:rPr lang="en-US" sz="1700" dirty="0">
                <a:solidFill>
                  <a:srgbClr val="EBEBEB"/>
                </a:solidFill>
              </a:rPr>
              <a:t>/dt * dt = F * V * dt</a:t>
            </a:r>
            <a:endParaRPr lang="ru-RU" sz="1700" dirty="0">
              <a:solidFill>
                <a:srgbClr val="EBEBEB"/>
              </a:solidFill>
            </a:endParaRPr>
          </a:p>
          <a:p>
            <a:pPr>
              <a:lnSpc>
                <a:spcPct val="90000"/>
              </a:lnSpc>
            </a:pPr>
            <a:r>
              <a:rPr lang="ru-RU" sz="1700" dirty="0">
                <a:solidFill>
                  <a:srgbClr val="EBEBEB"/>
                </a:solidFill>
              </a:rPr>
              <a:t>Будем скачкообразно ускорять тело в перицентре орбиты </a:t>
            </a:r>
          </a:p>
          <a:p>
            <a:pPr>
              <a:lnSpc>
                <a:spcPct val="90000"/>
              </a:lnSpc>
            </a:pPr>
            <a:endParaRPr lang="en-US" sz="1700" dirty="0">
              <a:solidFill>
                <a:srgbClr val="EBEBEB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>
                <a:solidFill>
                  <a:srgbClr val="EBEBEB"/>
                </a:solidFill>
              </a:rPr>
              <a:t>     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 dirty="0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483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3F4807A-5068-4492-8025-D75F320E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EF66C-A3BC-4E4C-BF0B-5747E80F5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5967" y="1325880"/>
            <a:ext cx="4158334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Задача 3-х тел</a:t>
            </a:r>
          </a:p>
        </p:txBody>
      </p:sp>
      <p:sp>
        <p:nvSpPr>
          <p:cNvPr id="47" name="Freeform 36">
            <a:extLst>
              <a:ext uri="{FF2B5EF4-FFF2-40B4-BE49-F238E27FC236}">
                <a16:creationId xmlns:a16="http://schemas.microsoft.com/office/drawing/2014/main" id="{B24996F8-180C-4DCB-8A26-DFA336CDE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49646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D8B22DE2-C518-4F77-BE90-E1B6B1909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68960" y="-68960"/>
            <a:ext cx="6858001" cy="6995918"/>
          </a:xfrm>
          <a:custGeom>
            <a:avLst/>
            <a:gdLst>
              <a:gd name="connsiteX0" fmla="*/ 6858001 w 6858001"/>
              <a:gd name="connsiteY0" fmla="*/ 1344715 h 6995918"/>
              <a:gd name="connsiteX1" fmla="*/ 6858001 w 6858001"/>
              <a:gd name="connsiteY1" fmla="*/ 1177 h 6995918"/>
              <a:gd name="connsiteX2" fmla="*/ 6702324 w 6858001"/>
              <a:gd name="connsiteY2" fmla="*/ 26222 h 6995918"/>
              <a:gd name="connsiteX3" fmla="*/ 6547333 w 6858001"/>
              <a:gd name="connsiteY3" fmla="*/ 50091 h 6995918"/>
              <a:gd name="connsiteX4" fmla="*/ 6391657 w 6858001"/>
              <a:gd name="connsiteY4" fmla="*/ 73455 h 6995918"/>
              <a:gd name="connsiteX5" fmla="*/ 6235294 w 6858001"/>
              <a:gd name="connsiteY5" fmla="*/ 93458 h 6995918"/>
              <a:gd name="connsiteX6" fmla="*/ 6079618 w 6858001"/>
              <a:gd name="connsiteY6" fmla="*/ 113629 h 6995918"/>
              <a:gd name="connsiteX7" fmla="*/ 5923255 w 6858001"/>
              <a:gd name="connsiteY7" fmla="*/ 132455 h 6995918"/>
              <a:gd name="connsiteX8" fmla="*/ 5768950 w 6858001"/>
              <a:gd name="connsiteY8" fmla="*/ 148591 h 6995918"/>
              <a:gd name="connsiteX9" fmla="*/ 5612588 w 6858001"/>
              <a:gd name="connsiteY9" fmla="*/ 163887 h 6995918"/>
              <a:gd name="connsiteX10" fmla="*/ 5456911 w 6858001"/>
              <a:gd name="connsiteY10" fmla="*/ 177839 h 6995918"/>
              <a:gd name="connsiteX11" fmla="*/ 5303978 w 6858001"/>
              <a:gd name="connsiteY11" fmla="*/ 189941 h 6995918"/>
              <a:gd name="connsiteX12" fmla="*/ 5148987 w 6858001"/>
              <a:gd name="connsiteY12" fmla="*/ 202044 h 6995918"/>
              <a:gd name="connsiteX13" fmla="*/ 4996054 w 6858001"/>
              <a:gd name="connsiteY13" fmla="*/ 212129 h 6995918"/>
              <a:gd name="connsiteX14" fmla="*/ 4843120 w 6858001"/>
              <a:gd name="connsiteY14" fmla="*/ 220029 h 6995918"/>
              <a:gd name="connsiteX15" fmla="*/ 4690873 w 6858001"/>
              <a:gd name="connsiteY15" fmla="*/ 228266 h 6995918"/>
              <a:gd name="connsiteX16" fmla="*/ 4539997 w 6858001"/>
              <a:gd name="connsiteY16" fmla="*/ 235157 h 6995918"/>
              <a:gd name="connsiteX17" fmla="*/ 4390492 w 6858001"/>
              <a:gd name="connsiteY17" fmla="*/ 240032 h 6995918"/>
              <a:gd name="connsiteX18" fmla="*/ 4240988 w 6858001"/>
              <a:gd name="connsiteY18" fmla="*/ 244234 h 6995918"/>
              <a:gd name="connsiteX19" fmla="*/ 4092855 w 6858001"/>
              <a:gd name="connsiteY19" fmla="*/ 248268 h 6995918"/>
              <a:gd name="connsiteX20" fmla="*/ 3946780 w 6858001"/>
              <a:gd name="connsiteY20" fmla="*/ 250117 h 6995918"/>
              <a:gd name="connsiteX21" fmla="*/ 3800704 w 6858001"/>
              <a:gd name="connsiteY21" fmla="*/ 252134 h 6995918"/>
              <a:gd name="connsiteX22" fmla="*/ 3656686 w 6858001"/>
              <a:gd name="connsiteY22" fmla="*/ 253143 h 6995918"/>
              <a:gd name="connsiteX23" fmla="*/ 3514040 w 6858001"/>
              <a:gd name="connsiteY23" fmla="*/ 252134 h 6995918"/>
              <a:gd name="connsiteX24" fmla="*/ 3372765 w 6858001"/>
              <a:gd name="connsiteY24" fmla="*/ 252134 h 6995918"/>
              <a:gd name="connsiteX25" fmla="*/ 3232862 w 6858001"/>
              <a:gd name="connsiteY25" fmla="*/ 250117 h 6995918"/>
              <a:gd name="connsiteX26" fmla="*/ 3095702 w 6858001"/>
              <a:gd name="connsiteY26" fmla="*/ 247092 h 6995918"/>
              <a:gd name="connsiteX27" fmla="*/ 2959914 w 6858001"/>
              <a:gd name="connsiteY27" fmla="*/ 244234 h 6995918"/>
              <a:gd name="connsiteX28" fmla="*/ 2826868 w 6858001"/>
              <a:gd name="connsiteY28" fmla="*/ 241040 h 6995918"/>
              <a:gd name="connsiteX29" fmla="*/ 2694509 w 6858001"/>
              <a:gd name="connsiteY29" fmla="*/ 236166 h 6995918"/>
              <a:gd name="connsiteX30" fmla="*/ 2564208 w 6858001"/>
              <a:gd name="connsiteY30" fmla="*/ 230955 h 6995918"/>
              <a:gd name="connsiteX31" fmla="*/ 2436649 w 6858001"/>
              <a:gd name="connsiteY31" fmla="*/ 226249 h 6995918"/>
              <a:gd name="connsiteX32" fmla="*/ 2187703 w 6858001"/>
              <a:gd name="connsiteY32" fmla="*/ 212969 h 6995918"/>
              <a:gd name="connsiteX33" fmla="*/ 1949045 w 6858001"/>
              <a:gd name="connsiteY33" fmla="*/ 198850 h 6995918"/>
              <a:gd name="connsiteX34" fmla="*/ 1719988 w 6858001"/>
              <a:gd name="connsiteY34" fmla="*/ 184058 h 6995918"/>
              <a:gd name="connsiteX35" fmla="*/ 1503275 w 6858001"/>
              <a:gd name="connsiteY35" fmla="*/ 167753 h 6995918"/>
              <a:gd name="connsiteX36" fmla="*/ 1296163 w 6858001"/>
              <a:gd name="connsiteY36" fmla="*/ 150776 h 6995918"/>
              <a:gd name="connsiteX37" fmla="*/ 1104139 w 6858001"/>
              <a:gd name="connsiteY37" fmla="*/ 132455 h 6995918"/>
              <a:gd name="connsiteX38" fmla="*/ 923774 w 6858001"/>
              <a:gd name="connsiteY38" fmla="*/ 114469 h 6995918"/>
              <a:gd name="connsiteX39" fmla="*/ 757810 w 6858001"/>
              <a:gd name="connsiteY39" fmla="*/ 96484 h 6995918"/>
              <a:gd name="connsiteX40" fmla="*/ 605563 w 6858001"/>
              <a:gd name="connsiteY40" fmla="*/ 79507 h 6995918"/>
              <a:gd name="connsiteX41" fmla="*/ 470460 w 6858001"/>
              <a:gd name="connsiteY41" fmla="*/ 63370 h 6995918"/>
              <a:gd name="connsiteX42" fmla="*/ 348388 w 6858001"/>
              <a:gd name="connsiteY42" fmla="*/ 48074 h 6995918"/>
              <a:gd name="connsiteX43" fmla="*/ 245518 w 6858001"/>
              <a:gd name="connsiteY43" fmla="*/ 35299 h 6995918"/>
              <a:gd name="connsiteX44" fmla="*/ 159107 w 6858001"/>
              <a:gd name="connsiteY44" fmla="*/ 23197 h 6995918"/>
              <a:gd name="connsiteX45" fmla="*/ 40463 w 6858001"/>
              <a:gd name="connsiteY45" fmla="*/ 5883 h 6995918"/>
              <a:gd name="connsiteX46" fmla="*/ 1 w 6858001"/>
              <a:gd name="connsiteY46" fmla="*/ 0 h 6995918"/>
              <a:gd name="connsiteX47" fmla="*/ 1 w 6858001"/>
              <a:gd name="connsiteY47" fmla="*/ 905354 h 6995918"/>
              <a:gd name="connsiteX48" fmla="*/ 0 w 6858001"/>
              <a:gd name="connsiteY48" fmla="*/ 905354 h 6995918"/>
              <a:gd name="connsiteX49" fmla="*/ 0 w 6858001"/>
              <a:gd name="connsiteY49" fmla="*/ 6995918 h 6995918"/>
              <a:gd name="connsiteX50" fmla="*/ 6858000 w 6858001"/>
              <a:gd name="connsiteY50" fmla="*/ 6995918 h 6995918"/>
              <a:gd name="connsiteX51" fmla="*/ 6858000 w 6858001"/>
              <a:gd name="connsiteY51" fmla="*/ 1344715 h 6995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95918">
                <a:moveTo>
                  <a:pt x="6858001" y="1344715"/>
                </a:moveTo>
                <a:lnTo>
                  <a:pt x="6858001" y="1177"/>
                </a:lnTo>
                <a:lnTo>
                  <a:pt x="6702324" y="26222"/>
                </a:lnTo>
                <a:lnTo>
                  <a:pt x="6547333" y="50091"/>
                </a:lnTo>
                <a:lnTo>
                  <a:pt x="6391657" y="73455"/>
                </a:lnTo>
                <a:lnTo>
                  <a:pt x="6235294" y="93458"/>
                </a:lnTo>
                <a:lnTo>
                  <a:pt x="6079618" y="113629"/>
                </a:lnTo>
                <a:lnTo>
                  <a:pt x="5923255" y="132455"/>
                </a:lnTo>
                <a:lnTo>
                  <a:pt x="5768950" y="148591"/>
                </a:lnTo>
                <a:lnTo>
                  <a:pt x="5612588" y="163887"/>
                </a:lnTo>
                <a:lnTo>
                  <a:pt x="5456911" y="177839"/>
                </a:lnTo>
                <a:lnTo>
                  <a:pt x="5303978" y="189941"/>
                </a:lnTo>
                <a:lnTo>
                  <a:pt x="5148987" y="202044"/>
                </a:lnTo>
                <a:lnTo>
                  <a:pt x="4996054" y="212129"/>
                </a:lnTo>
                <a:lnTo>
                  <a:pt x="4843120" y="220029"/>
                </a:lnTo>
                <a:lnTo>
                  <a:pt x="4690873" y="228266"/>
                </a:lnTo>
                <a:lnTo>
                  <a:pt x="4539997" y="235157"/>
                </a:lnTo>
                <a:lnTo>
                  <a:pt x="4390492" y="240032"/>
                </a:lnTo>
                <a:lnTo>
                  <a:pt x="4240988" y="244234"/>
                </a:lnTo>
                <a:lnTo>
                  <a:pt x="4092855" y="248268"/>
                </a:lnTo>
                <a:lnTo>
                  <a:pt x="3946780" y="250117"/>
                </a:lnTo>
                <a:lnTo>
                  <a:pt x="3800704" y="252134"/>
                </a:lnTo>
                <a:lnTo>
                  <a:pt x="3656686" y="253143"/>
                </a:lnTo>
                <a:lnTo>
                  <a:pt x="3514040" y="252134"/>
                </a:lnTo>
                <a:lnTo>
                  <a:pt x="3372765" y="252134"/>
                </a:lnTo>
                <a:lnTo>
                  <a:pt x="3232862" y="250117"/>
                </a:lnTo>
                <a:lnTo>
                  <a:pt x="3095702" y="247092"/>
                </a:lnTo>
                <a:lnTo>
                  <a:pt x="2959914" y="244234"/>
                </a:lnTo>
                <a:lnTo>
                  <a:pt x="2826868" y="241040"/>
                </a:lnTo>
                <a:lnTo>
                  <a:pt x="2694509" y="236166"/>
                </a:lnTo>
                <a:lnTo>
                  <a:pt x="2564208" y="230955"/>
                </a:lnTo>
                <a:lnTo>
                  <a:pt x="2436649" y="226249"/>
                </a:lnTo>
                <a:lnTo>
                  <a:pt x="2187703" y="212969"/>
                </a:lnTo>
                <a:lnTo>
                  <a:pt x="1949045" y="198850"/>
                </a:lnTo>
                <a:lnTo>
                  <a:pt x="1719988" y="184058"/>
                </a:lnTo>
                <a:lnTo>
                  <a:pt x="1503275" y="167753"/>
                </a:lnTo>
                <a:lnTo>
                  <a:pt x="1296163" y="150776"/>
                </a:lnTo>
                <a:lnTo>
                  <a:pt x="1104139" y="132455"/>
                </a:lnTo>
                <a:lnTo>
                  <a:pt x="923774" y="114469"/>
                </a:lnTo>
                <a:lnTo>
                  <a:pt x="757810" y="96484"/>
                </a:lnTo>
                <a:lnTo>
                  <a:pt x="605563" y="79507"/>
                </a:lnTo>
                <a:lnTo>
                  <a:pt x="470460" y="63370"/>
                </a:lnTo>
                <a:lnTo>
                  <a:pt x="348388" y="48074"/>
                </a:lnTo>
                <a:lnTo>
                  <a:pt x="245518" y="35299"/>
                </a:lnTo>
                <a:lnTo>
                  <a:pt x="159107" y="23197"/>
                </a:lnTo>
                <a:lnTo>
                  <a:pt x="40463" y="5883"/>
                </a:lnTo>
                <a:lnTo>
                  <a:pt x="1" y="0"/>
                </a:lnTo>
                <a:lnTo>
                  <a:pt x="1" y="905354"/>
                </a:lnTo>
                <a:lnTo>
                  <a:pt x="0" y="905354"/>
                </a:lnTo>
                <a:lnTo>
                  <a:pt x="0" y="6995918"/>
                </a:lnTo>
                <a:lnTo>
                  <a:pt x="6858000" y="6995918"/>
                </a:lnTo>
                <a:lnTo>
                  <a:pt x="6858000" y="1344715"/>
                </a:lnTo>
                <a:close/>
              </a:path>
            </a:pathLst>
          </a:custGeom>
          <a:ln>
            <a:noFill/>
          </a:ln>
        </p:spPr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30182B0-3559-41D5-9EBC-0BD86BEDA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E4B59E-01A9-4FA6-973E-4C73537DF3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43" y="2131172"/>
            <a:ext cx="5137514" cy="259565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280739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C8803-770E-46CE-9AD2-16A77F616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8725" y="265524"/>
            <a:ext cx="3314549" cy="955297"/>
          </a:xfrm>
        </p:spPr>
        <p:txBody>
          <a:bodyPr/>
          <a:lstStyle/>
          <a:p>
            <a:r>
              <a:rPr lang="ru-RU" dirty="0"/>
              <a:t>Пример 7</a:t>
            </a:r>
            <a:endParaRPr lang="en-US" dirty="0"/>
          </a:p>
        </p:txBody>
      </p:sp>
      <p:pic>
        <p:nvPicPr>
          <p:cNvPr id="7170" name="Picture 2" descr="3bp1">
            <a:extLst>
              <a:ext uri="{FF2B5EF4-FFF2-40B4-BE49-F238E27FC236}">
                <a16:creationId xmlns:a16="http://schemas.microsoft.com/office/drawing/2014/main" id="{68C0D41B-5350-4406-A9B1-163132F4B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9" y="1526458"/>
            <a:ext cx="6096000" cy="4572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2690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C8803-770E-46CE-9AD2-16A77F616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8725" y="265524"/>
            <a:ext cx="3314549" cy="955297"/>
          </a:xfrm>
        </p:spPr>
        <p:txBody>
          <a:bodyPr/>
          <a:lstStyle/>
          <a:p>
            <a:r>
              <a:rPr lang="ru-RU" dirty="0"/>
              <a:t>Пример 8</a:t>
            </a:r>
            <a:endParaRPr lang="en-US" dirty="0"/>
          </a:p>
        </p:txBody>
      </p:sp>
      <p:pic>
        <p:nvPicPr>
          <p:cNvPr id="8196" name="Picture 4" descr="3bp2">
            <a:extLst>
              <a:ext uri="{FF2B5EF4-FFF2-40B4-BE49-F238E27FC236}">
                <a16:creationId xmlns:a16="http://schemas.microsoft.com/office/drawing/2014/main" id="{EA1CA4A0-D68F-43F9-B77B-75B5E18EA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9" y="1378974"/>
            <a:ext cx="6096000" cy="4572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8619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C8803-770E-46CE-9AD2-16A77F616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8725" y="265524"/>
            <a:ext cx="3314549" cy="955297"/>
          </a:xfrm>
        </p:spPr>
        <p:txBody>
          <a:bodyPr/>
          <a:lstStyle/>
          <a:p>
            <a:r>
              <a:rPr lang="ru-RU" dirty="0"/>
              <a:t>Пример 9</a:t>
            </a:r>
            <a:endParaRPr lang="en-US" dirty="0"/>
          </a:p>
        </p:txBody>
      </p:sp>
      <p:pic>
        <p:nvPicPr>
          <p:cNvPr id="9218" name="Picture 2" descr="3bp3">
            <a:extLst>
              <a:ext uri="{FF2B5EF4-FFF2-40B4-BE49-F238E27FC236}">
                <a16:creationId xmlns:a16="http://schemas.microsoft.com/office/drawing/2014/main" id="{9A4AD11B-33C2-42E1-9CED-5F4E1D29A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3748" y="1137101"/>
            <a:ext cx="7004502" cy="525337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163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C8803-770E-46CE-9AD2-16A77F616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8725" y="265524"/>
            <a:ext cx="3314549" cy="955297"/>
          </a:xfrm>
        </p:spPr>
        <p:txBody>
          <a:bodyPr/>
          <a:lstStyle/>
          <a:p>
            <a:r>
              <a:rPr lang="ru-RU" dirty="0"/>
              <a:t>Пример 10</a:t>
            </a:r>
            <a:endParaRPr lang="en-US" dirty="0"/>
          </a:p>
        </p:txBody>
      </p:sp>
      <p:pic>
        <p:nvPicPr>
          <p:cNvPr id="10242" name="Picture 2" descr="3bp4">
            <a:extLst>
              <a:ext uri="{FF2B5EF4-FFF2-40B4-BE49-F238E27FC236}">
                <a16:creationId xmlns:a16="http://schemas.microsoft.com/office/drawing/2014/main" id="{06B9C236-FB6A-4EFB-AF9F-191ABF7EC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1610" y="1307523"/>
            <a:ext cx="6688780" cy="501658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7603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C8803-770E-46CE-9AD2-16A77F616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8725" y="265524"/>
            <a:ext cx="3314549" cy="955297"/>
          </a:xfrm>
        </p:spPr>
        <p:txBody>
          <a:bodyPr/>
          <a:lstStyle/>
          <a:p>
            <a:r>
              <a:rPr lang="ru-RU" dirty="0"/>
              <a:t>Пример 11</a:t>
            </a:r>
            <a:endParaRPr lang="en-US" dirty="0"/>
          </a:p>
        </p:txBody>
      </p:sp>
      <p:pic>
        <p:nvPicPr>
          <p:cNvPr id="11266" name="Picture 2" descr="3bp5">
            <a:extLst>
              <a:ext uri="{FF2B5EF4-FFF2-40B4-BE49-F238E27FC236}">
                <a16:creationId xmlns:a16="http://schemas.microsoft.com/office/drawing/2014/main" id="{61885273-47DD-47F3-8793-ABA8B0F0D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850" y="1220821"/>
            <a:ext cx="7016300" cy="52622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570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9B758-9014-4923-9491-13B68B560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1529" y="511712"/>
            <a:ext cx="7642482" cy="1400530"/>
          </a:xfrm>
        </p:spPr>
        <p:txBody>
          <a:bodyPr/>
          <a:lstStyle/>
          <a:p>
            <a:r>
              <a:rPr lang="ru-RU" dirty="0"/>
              <a:t>Система звезда и планеты</a:t>
            </a:r>
            <a:endParaRPr lang="en-US" dirty="0"/>
          </a:p>
        </p:txBody>
      </p:sp>
      <p:pic>
        <p:nvPicPr>
          <p:cNvPr id="12290" name="Picture 2" descr="ss1">
            <a:extLst>
              <a:ext uri="{FF2B5EF4-FFF2-40B4-BE49-F238E27FC236}">
                <a16:creationId xmlns:a16="http://schemas.microsoft.com/office/drawing/2014/main" id="{5A10DD26-B842-4D42-9C7E-3BCEB022A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526458"/>
            <a:ext cx="6096000" cy="4572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1528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9B758-9014-4923-9491-13B68B560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5" y="381927"/>
            <a:ext cx="7642482" cy="1400530"/>
          </a:xfrm>
        </p:spPr>
        <p:txBody>
          <a:bodyPr/>
          <a:lstStyle/>
          <a:p>
            <a:r>
              <a:rPr lang="ru-RU" dirty="0"/>
              <a:t>Планетный хаос</a:t>
            </a:r>
            <a:endParaRPr lang="en-US" dirty="0"/>
          </a:p>
        </p:txBody>
      </p:sp>
      <p:pic>
        <p:nvPicPr>
          <p:cNvPr id="13314" name="Picture 2" descr="ss2">
            <a:extLst>
              <a:ext uri="{FF2B5EF4-FFF2-40B4-BE49-F238E27FC236}">
                <a16:creationId xmlns:a16="http://schemas.microsoft.com/office/drawing/2014/main" id="{BB0D38CF-6840-4ED0-8E1A-8FE5A5547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642" y="1320037"/>
            <a:ext cx="6874715" cy="515603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6290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A85A8-7377-4E07-AD48-EBE79F4ED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ru-RU">
                <a:solidFill>
                  <a:srgbClr val="EBEBEB"/>
                </a:solidFill>
              </a:rPr>
              <a:t>Постановка задачи</a:t>
            </a:r>
            <a:endParaRPr lang="en-US">
              <a:solidFill>
                <a:srgbClr val="EBEBEB"/>
              </a:solidFill>
            </a:endParaRPr>
          </a:p>
        </p:txBody>
      </p:sp>
      <p:sp>
        <p:nvSpPr>
          <p:cNvPr id="19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: Shape 13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A770E6-A0F4-40D8-8E15-F6F51F381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2871" y="1356342"/>
            <a:ext cx="5086278" cy="4145315"/>
          </a:xfrm>
          <a:prstGeom prst="rect">
            <a:avLst/>
          </a:prstGeom>
          <a:effectLst/>
        </p:spPr>
      </p:pic>
      <p:sp>
        <p:nvSpPr>
          <p:cNvPr id="21" name="Rectangle 15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3E745-F428-4199-91F1-EEF88A0D5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ru-RU">
                <a:solidFill>
                  <a:srgbClr val="EBEBEB"/>
                </a:solidFill>
              </a:rPr>
              <a:t>Имеем </a:t>
            </a:r>
            <a:r>
              <a:rPr lang="en-US">
                <a:solidFill>
                  <a:srgbClr val="EBEBEB"/>
                </a:solidFill>
              </a:rPr>
              <a:t>N </a:t>
            </a:r>
            <a:r>
              <a:rPr lang="ru-RU">
                <a:solidFill>
                  <a:srgbClr val="EBEBEB"/>
                </a:solidFill>
              </a:rPr>
              <a:t>тел с известными массами</a:t>
            </a:r>
          </a:p>
          <a:p>
            <a:r>
              <a:rPr lang="ru-RU">
                <a:solidFill>
                  <a:srgbClr val="EBEBEB"/>
                </a:solidFill>
              </a:rPr>
              <a:t>Для каждого тела известны начальные положение и скорость</a:t>
            </a:r>
          </a:p>
          <a:p>
            <a:r>
              <a:rPr lang="ru-RU">
                <a:solidFill>
                  <a:srgbClr val="EBEBEB"/>
                </a:solidFill>
              </a:rPr>
              <a:t>Переходим в </a:t>
            </a:r>
            <a:r>
              <a:rPr lang="en-US">
                <a:solidFill>
                  <a:srgbClr val="EBEBEB"/>
                </a:solidFill>
              </a:rPr>
              <a:t>4N</a:t>
            </a:r>
            <a:r>
              <a:rPr lang="ru-RU">
                <a:solidFill>
                  <a:srgbClr val="EBEBEB"/>
                </a:solidFill>
              </a:rPr>
              <a:t>-мерное пространство и получаем задачу Коши для ОДУ</a:t>
            </a:r>
            <a:endParaRPr lang="en-US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068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3D0F6-5F76-410E-93E4-22D10738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ru-RU">
                <a:solidFill>
                  <a:srgbClr val="EBEBEB"/>
                </a:solidFill>
              </a:rPr>
              <a:t>Решение задачи Коши</a:t>
            </a:r>
            <a:endParaRPr lang="en-US">
              <a:solidFill>
                <a:srgbClr val="EBEBEB"/>
              </a:solidFill>
            </a:endParaRP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D4F316-D13C-4527-A994-33171FF1B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4874" y="1753159"/>
            <a:ext cx="5449889" cy="3351681"/>
          </a:xfrm>
          <a:prstGeom prst="rect">
            <a:avLst/>
          </a:prstGeom>
          <a:effectLst/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B57DF-BD45-4174-98B7-E95C575A1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1900">
                <a:solidFill>
                  <a:srgbClr val="EBEBEB"/>
                </a:solidFill>
              </a:rPr>
              <a:t>Для решение воспользуемся методом Рунге-Кутты</a:t>
            </a:r>
          </a:p>
          <a:p>
            <a:pPr>
              <a:lnSpc>
                <a:spcPct val="90000"/>
              </a:lnSpc>
            </a:pPr>
            <a:r>
              <a:rPr lang="ru-RU" sz="1900">
                <a:solidFill>
                  <a:srgbClr val="EBEBEB"/>
                </a:solidFill>
              </a:rPr>
              <a:t>Будет 4-ый порядок точности решения</a:t>
            </a:r>
          </a:p>
          <a:p>
            <a:pPr>
              <a:lnSpc>
                <a:spcPct val="90000"/>
              </a:lnSpc>
            </a:pPr>
            <a:r>
              <a:rPr lang="ru-RU" sz="1900">
                <a:solidFill>
                  <a:srgbClr val="EBEBEB"/>
                </a:solidFill>
              </a:rPr>
              <a:t>Погрешность зависит также от максимума второй производной функции</a:t>
            </a:r>
          </a:p>
          <a:p>
            <a:pPr>
              <a:lnSpc>
                <a:spcPct val="90000"/>
              </a:lnSpc>
            </a:pPr>
            <a:r>
              <a:rPr lang="ru-RU" sz="1900">
                <a:solidFill>
                  <a:srgbClr val="EBEBEB"/>
                </a:solidFill>
              </a:rPr>
              <a:t>Когда тела сближаются точность очень сильно падает</a:t>
            </a:r>
          </a:p>
          <a:p>
            <a:pPr>
              <a:lnSpc>
                <a:spcPct val="90000"/>
              </a:lnSpc>
            </a:pPr>
            <a:r>
              <a:rPr lang="ru-RU" sz="1900">
                <a:solidFill>
                  <a:srgbClr val="EBEBEB"/>
                </a:solidFill>
              </a:rPr>
              <a:t>Возможны резкие отлеты объектов на бесконечность и нарушение ЗСЭ</a:t>
            </a:r>
            <a:endParaRPr lang="en-US" sz="1900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3315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499F5-F2DF-4DE6-ABE5-2F148F6EF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Программа для решения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9DDCC-0D8B-4A17-9D23-128CFE737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700" y="1624900"/>
            <a:ext cx="8946541" cy="4195481"/>
          </a:xfrm>
        </p:spPr>
        <p:txBody>
          <a:bodyPr/>
          <a:lstStyle/>
          <a:p>
            <a:r>
              <a:rPr lang="ru-RU" dirty="0"/>
              <a:t>Написана на </a:t>
            </a:r>
            <a:r>
              <a:rPr lang="en-US" dirty="0"/>
              <a:t>Python</a:t>
            </a:r>
          </a:p>
          <a:p>
            <a:r>
              <a:rPr lang="ru-RU" dirty="0"/>
              <a:t>Выполняет интегрирование методом Рунге-Кутты</a:t>
            </a:r>
          </a:p>
          <a:p>
            <a:r>
              <a:rPr lang="ru-RU" dirty="0"/>
              <a:t>Можно найти тут </a:t>
            </a:r>
          </a:p>
          <a:p>
            <a:pPr marL="0" indent="0">
              <a:buNone/>
            </a:pPr>
            <a:r>
              <a:rPr lang="ru-RU" dirty="0"/>
              <a:t>     </a:t>
            </a:r>
            <a:r>
              <a:rPr lang="en-US" b="1" dirty="0"/>
              <a:t>https://github.com/timattt/Project-computational-math</a:t>
            </a:r>
          </a:p>
        </p:txBody>
      </p:sp>
    </p:spTree>
    <p:extLst>
      <p:ext uri="{BB962C8B-B14F-4D97-AF65-F5344CB8AC3E}">
        <p14:creationId xmlns:p14="http://schemas.microsoft.com/office/powerpoint/2010/main" val="36308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E7D99-7D3B-42F6-B179-37DFD005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Задача 2-ух тел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F120A-E4EF-4A1E-8DE2-375695393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697858"/>
            <a:ext cx="8946541" cy="4195481"/>
          </a:xfrm>
        </p:spPr>
        <p:txBody>
          <a:bodyPr/>
          <a:lstStyle/>
          <a:p>
            <a:r>
              <a:rPr lang="ru-RU"/>
              <a:t>Центр масс двигается поступательно</a:t>
            </a:r>
          </a:p>
          <a:p>
            <a:r>
              <a:rPr lang="ru-RU"/>
              <a:t>Относительно центра масс тела двигаются по коническому сечению</a:t>
            </a:r>
          </a:p>
          <a:p>
            <a:r>
              <a:rPr lang="ru-RU"/>
              <a:t>Полная энергия сохраняется (но из-за проблем с точностью не всегда)</a:t>
            </a:r>
          </a:p>
          <a:p>
            <a:r>
              <a:rPr lang="ru-RU"/>
              <a:t>Момент импульса сохраняется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115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D3DDB-E3A7-4DF8-9350-9CDE863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841" y="228982"/>
            <a:ext cx="3196315" cy="1050205"/>
          </a:xfrm>
        </p:spPr>
        <p:txBody>
          <a:bodyPr/>
          <a:lstStyle/>
          <a:p>
            <a:r>
              <a:rPr lang="ru-RU" dirty="0"/>
              <a:t>Пример 1</a:t>
            </a:r>
            <a:endParaRPr lang="en-US" dirty="0"/>
          </a:p>
        </p:txBody>
      </p:sp>
      <p:pic>
        <p:nvPicPr>
          <p:cNvPr id="1026" name="Picture 2" descr="2bp1">
            <a:extLst>
              <a:ext uri="{FF2B5EF4-FFF2-40B4-BE49-F238E27FC236}">
                <a16:creationId xmlns:a16="http://schemas.microsoft.com/office/drawing/2014/main" id="{BF4A5768-A92C-4357-8FFD-58E7847D4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734" y="1364881"/>
            <a:ext cx="8236527" cy="49674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654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C8803-770E-46CE-9AD2-16A77F616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8725" y="265524"/>
            <a:ext cx="3314549" cy="955297"/>
          </a:xfrm>
        </p:spPr>
        <p:txBody>
          <a:bodyPr/>
          <a:lstStyle/>
          <a:p>
            <a:r>
              <a:rPr lang="ru-RU" dirty="0"/>
              <a:t>Пример 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72882-96D9-49FC-A685-00ED3D15F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0" y="1240660"/>
            <a:ext cx="6096000" cy="670825"/>
          </a:xfrm>
        </p:spPr>
        <p:txBody>
          <a:bodyPr>
            <a:normAutofit/>
          </a:bodyPr>
          <a:lstStyle/>
          <a:p>
            <a:r>
              <a:rPr lang="ru-RU" dirty="0"/>
              <a:t>Одно из тел в 10 раз тяжелее другого</a:t>
            </a:r>
          </a:p>
        </p:txBody>
      </p:sp>
      <p:pic>
        <p:nvPicPr>
          <p:cNvPr id="2050" name="Picture 2" descr="2bp2">
            <a:extLst>
              <a:ext uri="{FF2B5EF4-FFF2-40B4-BE49-F238E27FC236}">
                <a16:creationId xmlns:a16="http://schemas.microsoft.com/office/drawing/2014/main" id="{3C7AE787-CF3A-4F83-B3A1-CFF7081FB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911485"/>
            <a:ext cx="6096000" cy="4572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036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C8803-770E-46CE-9AD2-16A77F616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8725" y="265524"/>
            <a:ext cx="3314549" cy="955297"/>
          </a:xfrm>
        </p:spPr>
        <p:txBody>
          <a:bodyPr/>
          <a:lstStyle/>
          <a:p>
            <a:r>
              <a:rPr lang="ru-RU" dirty="0"/>
              <a:t>Пример 3</a:t>
            </a:r>
            <a:endParaRPr lang="en-US" dirty="0"/>
          </a:p>
        </p:txBody>
      </p:sp>
      <p:pic>
        <p:nvPicPr>
          <p:cNvPr id="3074" name="Picture 2" descr="2b3">
            <a:extLst>
              <a:ext uri="{FF2B5EF4-FFF2-40B4-BE49-F238E27FC236}">
                <a16:creationId xmlns:a16="http://schemas.microsoft.com/office/drawing/2014/main" id="{0997E4A1-E1B8-4AAB-B9CD-189E65078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9" y="1499284"/>
            <a:ext cx="6096000" cy="4572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8189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31921-D526-4C85-9795-FC86FBFB9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Гравитационный маневр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1AB29-3BE0-42E4-A2C2-AC9D201B3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806" y="1425484"/>
            <a:ext cx="8946541" cy="4195481"/>
          </a:xfrm>
        </p:spPr>
        <p:txBody>
          <a:bodyPr/>
          <a:lstStyle/>
          <a:p>
            <a:r>
              <a:rPr lang="ru-RU" dirty="0"/>
              <a:t>Можем изменять кинетическую энергию за счет параболического движения рядом с тяжелым телом</a:t>
            </a:r>
            <a:endParaRPr lang="en-US" dirty="0"/>
          </a:p>
        </p:txBody>
      </p:sp>
      <p:pic>
        <p:nvPicPr>
          <p:cNvPr id="4098" name="Picture 2" descr="gm1">
            <a:extLst>
              <a:ext uri="{FF2B5EF4-FFF2-40B4-BE49-F238E27FC236}">
                <a16:creationId xmlns:a16="http://schemas.microsoft.com/office/drawing/2014/main" id="{519F79E7-C57E-4635-92C9-AD8697095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16" y="2465209"/>
            <a:ext cx="4932951" cy="369971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gm2">
            <a:extLst>
              <a:ext uri="{FF2B5EF4-FFF2-40B4-BE49-F238E27FC236}">
                <a16:creationId xmlns:a16="http://schemas.microsoft.com/office/drawing/2014/main" id="{F8762A25-DEAC-4F01-A4F2-8142AAEA31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534" y="2524924"/>
            <a:ext cx="4853332" cy="363999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5665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</TotalTime>
  <Words>236</Words>
  <Application>Microsoft Office PowerPoint</Application>
  <PresentationFormat>Widescreen</PresentationFormat>
  <Paragraphs>42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Century Gothic</vt:lpstr>
      <vt:lpstr>Wingdings 3</vt:lpstr>
      <vt:lpstr>Ion</vt:lpstr>
      <vt:lpstr>Избранные вопросы астрофизики и задача N тел</vt:lpstr>
      <vt:lpstr>Постановка задачи</vt:lpstr>
      <vt:lpstr>Решение задачи Коши</vt:lpstr>
      <vt:lpstr>Программа для решения</vt:lpstr>
      <vt:lpstr>Задача 2-ух тел</vt:lpstr>
      <vt:lpstr>Пример 1</vt:lpstr>
      <vt:lpstr>Пример 2</vt:lpstr>
      <vt:lpstr>Пример 3</vt:lpstr>
      <vt:lpstr>Гравитационный маневр</vt:lpstr>
      <vt:lpstr>Эффект Оберта</vt:lpstr>
      <vt:lpstr>Задача 3-х тел</vt:lpstr>
      <vt:lpstr>Пример 7</vt:lpstr>
      <vt:lpstr>Пример 8</vt:lpstr>
      <vt:lpstr>Пример 9</vt:lpstr>
      <vt:lpstr>Пример 10</vt:lpstr>
      <vt:lpstr>Пример 11</vt:lpstr>
      <vt:lpstr>Система звезда и планеты</vt:lpstr>
      <vt:lpstr>Планетный хаос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Избранные вопросы астрофизики и задача N тел</dc:title>
  <dc:creator>Тимур Трофименко</dc:creator>
  <cp:lastModifiedBy>Тимур Трофименко</cp:lastModifiedBy>
  <cp:revision>1</cp:revision>
  <dcterms:created xsi:type="dcterms:W3CDTF">2022-01-18T16:41:21Z</dcterms:created>
  <dcterms:modified xsi:type="dcterms:W3CDTF">2022-01-18T17:21:36Z</dcterms:modified>
</cp:coreProperties>
</file>

<file path=docProps/thumbnail.jpeg>
</file>